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5" r:id="rId3"/>
    <p:sldId id="286" r:id="rId4"/>
    <p:sldId id="257" r:id="rId5"/>
    <p:sldId id="258" r:id="rId6"/>
    <p:sldId id="259" r:id="rId7"/>
    <p:sldId id="260" r:id="rId8"/>
    <p:sldId id="268" r:id="rId9"/>
    <p:sldId id="269" r:id="rId10"/>
    <p:sldId id="270" r:id="rId11"/>
    <p:sldId id="262" r:id="rId12"/>
    <p:sldId id="263" r:id="rId13"/>
    <p:sldId id="284" r:id="rId14"/>
    <p:sldId id="261" r:id="rId15"/>
    <p:sldId id="271" r:id="rId16"/>
    <p:sldId id="272" r:id="rId17"/>
    <p:sldId id="273" r:id="rId18"/>
    <p:sldId id="274" r:id="rId19"/>
    <p:sldId id="265" r:id="rId20"/>
    <p:sldId id="266" r:id="rId21"/>
    <p:sldId id="264" r:id="rId22"/>
    <p:sldId id="280" r:id="rId23"/>
    <p:sldId id="275" r:id="rId24"/>
    <p:sldId id="276" r:id="rId25"/>
    <p:sldId id="267" r:id="rId26"/>
    <p:sldId id="277" r:id="rId27"/>
    <p:sldId id="281" r:id="rId28"/>
    <p:sldId id="278" r:id="rId29"/>
    <p:sldId id="279" r:id="rId30"/>
    <p:sldId id="282" r:id="rId31"/>
    <p:sldId id="283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image" Target="../media/image3.jpg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 /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 /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 /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 /><Relationship Id="rId2" Type="http://schemas.openxmlformats.org/officeDocument/2006/relationships/image" Target="../media/image37.jpe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 /><Relationship Id="rId2" Type="http://schemas.openxmlformats.org/officeDocument/2006/relationships/image" Target="../media/image39.jpe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 /><Relationship Id="rId2" Type="http://schemas.openxmlformats.org/officeDocument/2006/relationships/image" Target="../media/image43.jpe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9F2C1F33-9902-C64D-94F4-3FB8A574D0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6814954" y="852136"/>
            <a:ext cx="4269411" cy="3267612"/>
          </a:xfrm>
        </p:spPr>
        <p:txBody>
          <a:bodyPr>
            <a:normAutofit/>
          </a:bodyPr>
          <a:lstStyle/>
          <a:p>
            <a:r>
              <a:rPr lang="ru-RU" sz="800"/>
              <a:t> </a:t>
            </a:r>
            <a:endParaRPr lang="ru-RU" sz="1600" b="1" i="1"/>
          </a:p>
        </p:txBody>
      </p:sp>
      <p:pic>
        <p:nvPicPr>
          <p:cNvPr id="13" name="Рисунок 13">
            <a:extLst>
              <a:ext uri="{FF2B5EF4-FFF2-40B4-BE49-F238E27FC236}">
                <a16:creationId xmlns:a16="http://schemas.microsoft.com/office/drawing/2014/main" id="{C5AFA9B2-86A3-6F42-B288-05ACBEE84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22" y="857250"/>
            <a:ext cx="8048625" cy="56792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FD3D00-79C5-FF45-A875-741576D82E0B}"/>
              </a:ext>
            </a:extLst>
          </p:cNvPr>
          <p:cNvSpPr txBox="1"/>
          <p:nvPr/>
        </p:nvSpPr>
        <p:spPr>
          <a:xfrm>
            <a:off x="3018235" y="3244334"/>
            <a:ext cx="6155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/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8AEEC9-F9D3-D141-89E3-33D562BAADA2}"/>
              </a:ext>
            </a:extLst>
          </p:cNvPr>
          <p:cNvSpPr txBox="1"/>
          <p:nvPr/>
        </p:nvSpPr>
        <p:spPr>
          <a:xfrm rot="10800000" flipV="1">
            <a:off x="7451179" y="1123094"/>
            <a:ext cx="37157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>
                <a:solidFill>
                  <a:schemeClr val="accent1"/>
                </a:solidFill>
              </a:rPr>
              <a:t>Выполнила воспитатель: Федосеева Татьяна Евгеньевна</a:t>
            </a:r>
          </a:p>
          <a:p>
            <a:r>
              <a:rPr lang="ru-RU" sz="2400">
                <a:solidFill>
                  <a:schemeClr val="accent1"/>
                </a:solidFill>
              </a:rPr>
              <a:t> МАДОУ «Детский сад </a:t>
            </a:r>
          </a:p>
          <a:p>
            <a:r>
              <a:rPr lang="ru-RU" sz="2400">
                <a:solidFill>
                  <a:schemeClr val="accent1"/>
                </a:solidFill>
              </a:rPr>
              <a:t>№ 393» г. Перми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0B2947-F694-A343-88D0-8546B44CEBE7}"/>
              </a:ext>
            </a:extLst>
          </p:cNvPr>
          <p:cNvSpPr txBox="1"/>
          <p:nvPr/>
        </p:nvSpPr>
        <p:spPr>
          <a:xfrm>
            <a:off x="3018235" y="3244334"/>
            <a:ext cx="6155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58045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59627F-1DB0-FA45-A234-F45A52466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95" y="-1"/>
            <a:ext cx="2452688" cy="5095876"/>
          </a:xfrm>
        </p:spPr>
        <p:txBody>
          <a:bodyPr>
            <a:normAutofit/>
          </a:bodyPr>
          <a:lstStyle/>
          <a:p>
            <a:r>
              <a:rPr lang="ru-RU" sz="2800"/>
              <a:t>июньским утром 1941 года мирную жизнь нарушил гул летящих вражеских самолётов и взрывы снарядов.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BB1F37C-47E3-6648-9175-530401E7AFD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583658" y="0"/>
            <a:ext cx="9001124" cy="5734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6480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3AF1FF-3448-194B-9ED3-37DD9989D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3BAA488F-0808-9C4F-866B-71648FFE3E0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861241" cy="5738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6993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8F8E2-6A95-4C43-ADAD-EB4322277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81" y="392906"/>
            <a:ext cx="4243388" cy="5131593"/>
          </a:xfrm>
        </p:spPr>
        <p:txBody>
          <a:bodyPr>
            <a:noAutofit/>
          </a:bodyPr>
          <a:lstStyle/>
          <a:p>
            <a:pPr rtl="0"/>
            <a:r>
              <a:rPr lang="ru-RU" sz="3200" i="0" u="none" strike="noStrike">
                <a:effectLst/>
              </a:rPr>
              <a:t>22 июня 1941 года по всей стране радио разносит сообщение советского правительства о вероломном нападении фашистской Германии на Советский Союз.</a:t>
            </a:r>
            <a:br>
              <a:rPr lang="ru-RU" sz="3200" i="0" u="none" strike="noStrike">
                <a:effectLst/>
              </a:rPr>
            </a:br>
            <a:r>
              <a:rPr lang="ru-RU" sz="3200" i="0" u="none" strike="noStrike">
                <a:effectLst/>
              </a:rPr>
              <a:t>Началась Великая Отечественная война. </a:t>
            </a:r>
            <a:endParaRPr lang="ru-RU" sz="3200">
              <a:effectLst/>
            </a:endParaRP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05219C3C-5C4E-7947-A324-CF101AE3A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032" y="1"/>
            <a:ext cx="6910388" cy="5655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0028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8">
            <a:extLst>
              <a:ext uri="{FF2B5EF4-FFF2-40B4-BE49-F238E27FC236}">
                <a16:creationId xmlns:a16="http://schemas.microsoft.com/office/drawing/2014/main" id="{753E06E8-D240-6346-9CCC-8D6982B09F5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464538" cy="5607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1F356FD5-2AF0-2947-8501-001BA2587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702" y="0"/>
            <a:ext cx="7348547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62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37E9072-131F-7844-ACD3-B2CFA176F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-238125"/>
            <a:ext cx="4893470" cy="2119313"/>
          </a:xfrm>
        </p:spPr>
        <p:txBody>
          <a:bodyPr>
            <a:normAutofit/>
          </a:bodyPr>
          <a:lstStyle/>
          <a:p>
            <a:r>
              <a:rPr lang="ru-RU" sz="2800" i="0" u="none" strike="noStrike">
                <a:effectLst/>
              </a:rPr>
              <a:t>Горе и страх обрушились на людей: детей, женщин, стариков.</a:t>
            </a:r>
            <a:br>
              <a:rPr lang="ru-RU" sz="2800">
                <a:effectLst/>
              </a:rPr>
            </a:br>
            <a:endParaRPr lang="ru-RU" sz="2800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4FDC2CE7-9513-E14E-8CBD-1BD68A874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451" y="-130970"/>
            <a:ext cx="6854653" cy="5738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59E6FD2-0DC0-5B44-820B-11406E89A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425" y="1262063"/>
            <a:ext cx="5790614" cy="4472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0670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8C811-492F-564E-8369-873F542A0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2" y="202405"/>
            <a:ext cx="5286375" cy="1619252"/>
          </a:xfrm>
        </p:spPr>
        <p:txBody>
          <a:bodyPr>
            <a:noAutofit/>
          </a:bodyPr>
          <a:lstStyle/>
          <a:p>
            <a:r>
              <a:rPr lang="ru-RU" sz="2800"/>
              <a:t>Миллионы мужчин отправились защищать родину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0A10B22-F2CF-854E-9C75-64F6C7BE564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965034" y="70015"/>
            <a:ext cx="5845966" cy="5609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3B45FE48-A28C-854A-882B-1D71F0A41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4150"/>
            <a:ext cx="6093677" cy="4385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6582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23851-9833-194C-A0AA-651019977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57" y="-107156"/>
            <a:ext cx="11378486" cy="1549605"/>
          </a:xfrm>
        </p:spPr>
        <p:txBody>
          <a:bodyPr>
            <a:normAutofit/>
          </a:bodyPr>
          <a:lstStyle/>
          <a:p>
            <a:pPr rtl="0"/>
            <a:r>
              <a:rPr lang="ru-RU" sz="3600" i="0" u="none" strike="noStrike">
                <a:effectLst/>
              </a:rPr>
              <a:t>Они доблестно сражались и отдавали свои жизни за то, чтобы мы жили в мире</a:t>
            </a:r>
            <a:endParaRPr lang="ru-RU" sz="3600">
              <a:effectLst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4D136EE-6D9D-894D-BD05-D66CF4F5D38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657835" y="1202529"/>
            <a:ext cx="6127408" cy="4558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EE2C5E57-6782-1644-AC5D-E04F773B4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2529"/>
            <a:ext cx="5815012" cy="4433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2029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C61D7-D054-4446-ACC8-13DA0A61E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844" y="-547687"/>
            <a:ext cx="3607594" cy="5845968"/>
          </a:xfrm>
        </p:spPr>
        <p:txBody>
          <a:bodyPr>
            <a:normAutofit/>
          </a:bodyPr>
          <a:lstStyle/>
          <a:p>
            <a:pPr rtl="0"/>
            <a:r>
              <a:rPr lang="ru-RU" sz="2800" b="0" i="0" u="none" strike="noStrike">
                <a:effectLst/>
              </a:rPr>
              <a:t>Было трудно, но Советские войска  разгромили  вражеские силы Германии, установив знамя победы над Рейхстагом!</a:t>
            </a:r>
            <a:endParaRPr lang="ru-RU" sz="2800">
              <a:effectLst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DB60A52-FB65-2644-B27D-FB16942E58C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757931" y="23814"/>
            <a:ext cx="8160225" cy="5631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3697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A666F8-25B1-A247-A0CD-D614BB2F8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49" y="-369094"/>
            <a:ext cx="7774781" cy="2024063"/>
          </a:xfrm>
        </p:spPr>
        <p:txBody>
          <a:bodyPr>
            <a:normAutofit/>
          </a:bodyPr>
          <a:lstStyle/>
          <a:p>
            <a:pPr rtl="0"/>
            <a:r>
              <a:rPr lang="ru-RU" sz="2400" b="0" i="0" u="none" strike="noStrike">
                <a:effectLst/>
              </a:rPr>
              <a:t>Война закончилась!!!</a:t>
            </a:r>
            <a:br>
              <a:rPr lang="ru-RU" sz="2400" b="0" i="0" u="none" strike="noStrike">
                <a:effectLst/>
              </a:rPr>
            </a:br>
            <a:r>
              <a:rPr lang="ru-RU" sz="2400" b="0" i="0" u="none" strike="noStrike">
                <a:effectLst/>
              </a:rPr>
              <a:t>Радость, смех и слезы…</a:t>
            </a:r>
            <a:endParaRPr lang="ru-RU" sz="2400">
              <a:effectLst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16A3A6C-4370-5B49-850F-57E18E3FF07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964549" y="0"/>
            <a:ext cx="4986907" cy="5600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672B6E8E-ED7E-3741-A67B-DFC801A5F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429" y="1393031"/>
            <a:ext cx="7290617" cy="4338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3094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1303D4-EF52-294C-91B8-39B701AB5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68" y="321468"/>
            <a:ext cx="10763251" cy="1029089"/>
          </a:xfrm>
        </p:spPr>
        <p:txBody>
          <a:bodyPr>
            <a:noAutofit/>
          </a:bodyPr>
          <a:lstStyle/>
          <a:p>
            <a:pPr rtl="0"/>
            <a:r>
              <a:rPr lang="ru-RU" sz="2800" b="0" i="0" u="none" strike="noStrike">
                <a:effectLst/>
              </a:rPr>
              <a:t>Очень ДОРОГОЙ ценой досталась им победа!</a:t>
            </a:r>
            <a:br>
              <a:rPr lang="ru-RU" sz="2800" b="0" i="0" u="none" strike="noStrike">
                <a:effectLst/>
              </a:rPr>
            </a:br>
            <a:r>
              <a:rPr lang="ru-RU" sz="2800" b="0" i="0" u="none" strike="noStrike">
                <a:effectLst/>
              </a:rPr>
              <a:t>Огромное СПАСИБО и низкий Вам поклон, дорогие ветераны!</a:t>
            </a:r>
            <a:endParaRPr lang="ru-RU" sz="2800">
              <a:effectLst/>
            </a:endParaRP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FCFC15A9-C630-D146-AE2B-0F65258B770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996340" y="1547813"/>
            <a:ext cx="5846924" cy="4165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97B2CB65-E035-B449-B11C-F8D1202CF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61" y="1449185"/>
            <a:ext cx="5554579" cy="4165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3399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3B95126-0214-BB41-8BEF-DCDA42165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8" y="-595311"/>
            <a:ext cx="10396882" cy="2238374"/>
          </a:xfrm>
        </p:spPr>
        <p:txBody>
          <a:bodyPr/>
          <a:lstStyle/>
          <a:p>
            <a:r>
              <a:rPr lang="ru-RU"/>
              <a:t>Тема:</a:t>
            </a:r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2CAB7862-6340-E04E-9699-059BE5EAD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493" y="0"/>
            <a:ext cx="9685507" cy="5691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0657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295C3C-3DDB-B040-97AF-B17874A68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2" y="-333375"/>
            <a:ext cx="4679156" cy="6369844"/>
          </a:xfrm>
        </p:spPr>
        <p:txBody>
          <a:bodyPr>
            <a:noAutofit/>
          </a:bodyPr>
          <a:lstStyle/>
          <a:p>
            <a:pPr rtl="0"/>
            <a:r>
              <a:rPr lang="ru-RU" sz="3200" b="0" i="0" u="none" strike="noStrike">
                <a:effectLst/>
              </a:rPr>
              <a:t>Георгиевская лента- символ </a:t>
            </a:r>
            <a:br>
              <a:rPr lang="ru-RU" sz="3200">
                <a:effectLst/>
              </a:rPr>
            </a:br>
            <a:r>
              <a:rPr lang="ru-RU" sz="3200" b="0" i="0" u="none" strike="noStrike">
                <a:effectLst/>
              </a:rPr>
              <a:t>Дня Победы</a:t>
            </a:r>
            <a:br>
              <a:rPr lang="ru-RU" sz="3200">
                <a:effectLst/>
              </a:rPr>
            </a:br>
            <a:br>
              <a:rPr lang="ru-RU" sz="3200"/>
            </a:br>
            <a:r>
              <a:rPr lang="ru-RU" sz="3200" b="0" i="0" u="none" strike="noStrike">
                <a:effectLst/>
              </a:rPr>
              <a:t>Георгиевская ленточка- биколор  (двуцвет)</a:t>
            </a:r>
            <a:br>
              <a:rPr lang="ru-RU" sz="3200">
                <a:effectLst/>
              </a:rPr>
            </a:br>
            <a:r>
              <a:rPr lang="ru-RU" sz="3200" b="0" i="0" u="none" strike="noStrike">
                <a:effectLst/>
              </a:rPr>
              <a:t>Оранжевый и черный цвета.</a:t>
            </a:r>
            <a:br>
              <a:rPr lang="ru-RU" sz="3200">
                <a:effectLst/>
              </a:rPr>
            </a:br>
            <a:r>
              <a:rPr lang="ru-RU" sz="3200" b="0" i="0" u="none" strike="noStrike">
                <a:effectLst/>
              </a:rPr>
              <a:t>Черный цвет означает- дым,</a:t>
            </a:r>
            <a:br>
              <a:rPr lang="ru-RU" sz="3200">
                <a:effectLst/>
              </a:rPr>
            </a:br>
            <a:r>
              <a:rPr lang="ru-RU" sz="3200" b="0" i="0" u="none" strike="noStrike">
                <a:effectLst/>
              </a:rPr>
              <a:t>Оранжевый- пламя.</a:t>
            </a:r>
            <a:endParaRPr lang="ru-RU" sz="3200">
              <a:effectLst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3C628F-1AD8-B54B-8D9C-F6EA13B3F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2063396"/>
            <a:ext cx="10394707" cy="3311189"/>
          </a:xfrm>
        </p:spPr>
        <p:txBody>
          <a:bodyPr/>
          <a:lstStyle/>
          <a:p>
            <a:r>
              <a:rPr lang="ru-RU">
                <a:solidFill>
                  <a:schemeClr val="accent1"/>
                </a:solidFill>
              </a:rPr>
              <a:t> 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0F649381-13E1-6D4D-8820-A99B403A9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980" y="-83344"/>
            <a:ext cx="6737488" cy="5679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1958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38FE22-B9D6-7343-BA0E-433401FB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063" y="-333375"/>
            <a:ext cx="9763124" cy="1779984"/>
          </a:xfrm>
        </p:spPr>
        <p:txBody>
          <a:bodyPr>
            <a:normAutofit/>
          </a:bodyPr>
          <a:lstStyle/>
          <a:p>
            <a:pPr rtl="0"/>
            <a:r>
              <a:rPr lang="ru-RU" sz="3600" b="0" i="0" u="none" strike="noStrike">
                <a:effectLst/>
              </a:rPr>
              <a:t>Мы помним о подвигах наших воинов</a:t>
            </a:r>
            <a:endParaRPr lang="ru-RU" sz="3600">
              <a:effectLst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E07773-FE5C-3E46-8899-DF6E6248E98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67500" y="1964531"/>
            <a:ext cx="4869655" cy="2809875"/>
          </a:xfrm>
        </p:spPr>
        <p:txBody>
          <a:bodyPr>
            <a:normAutofit/>
          </a:bodyPr>
          <a:lstStyle/>
          <a:p>
            <a:pPr marL="0" indent="0" rtl="0">
              <a:buNone/>
            </a:pPr>
            <a:r>
              <a:rPr lang="ru-RU" sz="2400">
                <a:solidFill>
                  <a:schemeClr val="accent1"/>
                </a:solidFill>
              </a:rPr>
              <a:t>  </a:t>
            </a:r>
            <a:r>
              <a:rPr lang="ru-RU" sz="2400" i="0" u="none" strike="noStrike">
                <a:solidFill>
                  <a:schemeClr val="accent1"/>
                </a:solidFill>
                <a:effectLst/>
              </a:rPr>
              <a:t>Мамаев Курган.</a:t>
            </a:r>
            <a:endParaRPr lang="ru-RU" sz="2400">
              <a:solidFill>
                <a:schemeClr val="accent1"/>
              </a:solidFill>
              <a:effectLst/>
            </a:endParaRPr>
          </a:p>
          <a:p>
            <a:pPr marL="0" indent="0">
              <a:buNone/>
            </a:pPr>
            <a:r>
              <a:rPr lang="ru-RU" sz="2400" i="0" u="none" strike="noStrike">
                <a:solidFill>
                  <a:schemeClr val="accent1"/>
                </a:solidFill>
                <a:effectLst/>
              </a:rPr>
              <a:t>в Волгограде памятник воинам Советской Армии павшим в боях с фашизмом.</a:t>
            </a:r>
            <a:endParaRPr lang="ru-RU" sz="2400">
              <a:solidFill>
                <a:schemeClr val="accent1"/>
              </a:solidFill>
              <a:effectLst/>
            </a:endParaRPr>
          </a:p>
          <a:p>
            <a:pPr rtl="0"/>
            <a:endParaRPr lang="ru-RU" sz="2400">
              <a:solidFill>
                <a:schemeClr val="accent1"/>
              </a:solidFill>
              <a:effectLst/>
            </a:endParaRPr>
          </a:p>
          <a:p>
            <a:pPr marL="0" indent="0">
              <a:buNone/>
            </a:pPr>
            <a:endParaRPr lang="ru-RU" sz="2400">
              <a:solidFill>
                <a:schemeClr val="accent1"/>
              </a:solidFill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4BFF50F-577B-4947-8C48-805309648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0" y="1008723"/>
            <a:ext cx="6454070" cy="4840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1585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EEEBA0-0227-A84C-BE98-C3B7E6750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7563" y="238123"/>
            <a:ext cx="4679157" cy="2940845"/>
          </a:xfrm>
        </p:spPr>
        <p:txBody>
          <a:bodyPr>
            <a:normAutofit/>
          </a:bodyPr>
          <a:lstStyle/>
          <a:p>
            <a:pPr rtl="0"/>
            <a:r>
              <a:rPr lang="ru-RU" sz="3600" i="0" u="none" strike="noStrike">
                <a:effectLst/>
              </a:rPr>
              <a:t>Монумент- </a:t>
            </a:r>
            <a:br>
              <a:rPr lang="ru-RU" sz="3600">
                <a:effectLst/>
              </a:rPr>
            </a:br>
            <a:r>
              <a:rPr lang="ru-RU" sz="3600" i="0" u="none" strike="noStrike">
                <a:effectLst/>
              </a:rPr>
              <a:t>«Родина- мать зовет»</a:t>
            </a:r>
            <a:endParaRPr lang="ru-RU" sz="360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93E3613-F5DB-844C-9A45-FF7749A692A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262813" cy="5679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7791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291FCE-279B-2F40-A37A-361C438F8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2874" y="1250155"/>
            <a:ext cx="4060031" cy="2833689"/>
          </a:xfrm>
        </p:spPr>
        <p:txBody>
          <a:bodyPr>
            <a:noAutofit/>
          </a:bodyPr>
          <a:lstStyle/>
          <a:p>
            <a:pPr rtl="0"/>
            <a:r>
              <a:rPr lang="ru-RU" sz="3600" i="0" u="none" strike="noStrike">
                <a:effectLst/>
              </a:rPr>
              <a:t>«Поклонная гора» в Москве</a:t>
            </a:r>
            <a:endParaRPr lang="ru-RU" sz="3600">
              <a:effectLst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D723B75-C8A2-0B46-84FE-F61F68119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34" y="53644"/>
            <a:ext cx="7288860" cy="5554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8546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C7AD0D-0446-0E44-9EF1-81E58D2FF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12" y="0"/>
            <a:ext cx="6385047" cy="940594"/>
          </a:xfrm>
        </p:spPr>
        <p:txBody>
          <a:bodyPr>
            <a:noAutofit/>
          </a:bodyPr>
          <a:lstStyle/>
          <a:p>
            <a:pPr rtl="0"/>
            <a:r>
              <a:rPr lang="ru-RU" sz="3200" i="0" u="none" strike="noStrike">
                <a:effectLst/>
              </a:rPr>
              <a:t>Вечный огонь на могиле неизвестного солдата</a:t>
            </a:r>
            <a:endParaRPr lang="ru-RU" sz="3200">
              <a:effectLst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01BC92-5846-6F43-B3EE-8C5BB1F290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19600" y="0"/>
            <a:ext cx="4086600" cy="1559719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ru-RU" sz="2400" i="0" u="none" strike="noStrike">
                <a:solidFill>
                  <a:schemeClr val="accent1"/>
                </a:solidFill>
                <a:effectLst/>
                <a:latin typeface="+mj-lt"/>
              </a:rPr>
              <a:t>8 мая 1967 года на могиле неизвестного солдата вспыхнул вечный огонь.</a:t>
            </a:r>
            <a:endParaRPr lang="ru-RU" sz="2400">
              <a:solidFill>
                <a:schemeClr val="accent1"/>
              </a:solidFill>
              <a:effectLst/>
              <a:latin typeface="+mj-lt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230D74D-5DB7-F54D-B350-29142CCFF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613" y="905887"/>
            <a:ext cx="7102459" cy="4791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A3E115A2-6F2B-4A44-A945-C5025BE9E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846" y="1740958"/>
            <a:ext cx="4585372" cy="3956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8169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D5F13B-339D-0E42-8310-96A37B9CE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532971" y="850997"/>
            <a:ext cx="6336936" cy="3071813"/>
          </a:xfrm>
        </p:spPr>
        <p:txBody>
          <a:bodyPr>
            <a:normAutofit/>
          </a:bodyPr>
          <a:lstStyle/>
          <a:p>
            <a:pPr rtl="0"/>
            <a:r>
              <a:rPr lang="ru-RU" sz="3600" i="0" u="none" strike="noStrike">
                <a:effectLst/>
              </a:rPr>
              <a:t>Монумент-</a:t>
            </a:r>
            <a:br>
              <a:rPr lang="ru-RU" sz="3600">
                <a:effectLst/>
              </a:rPr>
            </a:br>
            <a:r>
              <a:rPr lang="ru-RU" sz="3600" i="0" u="none" strike="noStrike">
                <a:effectLst/>
              </a:rPr>
              <a:t>«Защитники Москвы»</a:t>
            </a:r>
            <a:endParaRPr lang="ru-RU" sz="3600">
              <a:effectLst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C1A81226-26E7-2747-BB67-AABD05811D2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443969" y="0"/>
            <a:ext cx="6215061" cy="567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4813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B43BE3-5FBE-7049-8E73-C5B162F6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-119062"/>
            <a:ext cx="10970418" cy="1702593"/>
          </a:xfrm>
        </p:spPr>
        <p:txBody>
          <a:bodyPr>
            <a:normAutofit/>
          </a:bodyPr>
          <a:lstStyle/>
          <a:p>
            <a:pPr rtl="0"/>
            <a:r>
              <a:rPr lang="ru-RU" sz="3600" i="0" u="none" strike="noStrike">
                <a:effectLst/>
              </a:rPr>
              <a:t>Каждый год 9 мая, во всех городах проходит Парад Победы</a:t>
            </a:r>
            <a:endParaRPr lang="ru-RU" sz="3600">
              <a:effectLst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098ACC9-AE58-7C40-AE74-3C16B0C3D63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03400" y="1837765"/>
            <a:ext cx="5736595" cy="3817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68AE5249-4852-054A-9DFD-30A78E2A7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868" y="1837765"/>
            <a:ext cx="5727724" cy="3817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7803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089836-4968-C440-A927-D2A5D1231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25" y="381000"/>
            <a:ext cx="8558558" cy="1035844"/>
          </a:xfrm>
        </p:spPr>
        <p:txBody>
          <a:bodyPr/>
          <a:lstStyle/>
          <a:p>
            <a:r>
              <a:rPr lang="ru-RU"/>
              <a:t>Бессмертный полк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646F8F6-237D-FF4F-82B2-AC06EBFA486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743574" y="1279523"/>
            <a:ext cx="6448426" cy="4298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F82F5463-7C49-C942-89ED-34465C335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557" y="1279524"/>
            <a:ext cx="6022637" cy="4471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6694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FB845-4526-E347-A06F-971B21301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5390" y="595313"/>
            <a:ext cx="3852638" cy="3452812"/>
          </a:xfrm>
        </p:spPr>
        <p:txBody>
          <a:bodyPr>
            <a:noAutofit/>
          </a:bodyPr>
          <a:lstStyle/>
          <a:p>
            <a:pPr rtl="0"/>
            <a:r>
              <a:rPr lang="ru-RU" sz="3600" i="0" u="none" strike="noStrike">
                <a:effectLst/>
              </a:rPr>
              <a:t>Праздничный салют в мае 1945 года</a:t>
            </a:r>
            <a:endParaRPr lang="ru-RU" sz="3600">
              <a:effectLst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C1373AD-4EE2-D345-BA44-EDA5660D8E6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-111308" y="-35719"/>
            <a:ext cx="8216698" cy="5595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31649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8CA7FE-18FB-FB43-8F9A-7D5FFB18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0" y="382768"/>
            <a:ext cx="3429000" cy="3903482"/>
          </a:xfrm>
        </p:spPr>
        <p:txBody>
          <a:bodyPr>
            <a:noAutofit/>
          </a:bodyPr>
          <a:lstStyle/>
          <a:p>
            <a:pPr rtl="0"/>
            <a:r>
              <a:rPr lang="ru-RU" sz="3600" b="0" i="0" u="none" strike="noStrike">
                <a:effectLst/>
              </a:rPr>
              <a:t>Праздничный салют наших дней.</a:t>
            </a:r>
            <a:endParaRPr lang="ru-RU" sz="3600">
              <a:effectLst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7D3AB26B-F935-C040-BBAD-0476234DBE4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060532" cy="5536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9113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32475567-9026-FF4D-A3F6-992C40823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297656"/>
            <a:ext cx="10196513" cy="5214938"/>
          </a:xfrm>
        </p:spPr>
        <p:txBody>
          <a:bodyPr>
            <a:normAutofit/>
          </a:bodyPr>
          <a:lstStyle/>
          <a:p>
            <a:r>
              <a:rPr lang="ru-RU" sz="3600" i="0">
                <a:effectLst/>
              </a:rPr>
              <a:t>Цель</a:t>
            </a:r>
            <a:r>
              <a:rPr lang="ru-RU" sz="3100" i="0">
                <a:effectLst/>
              </a:rPr>
              <a:t>: </a:t>
            </a:r>
            <a:br>
              <a:rPr lang="ru-RU" sz="3100" i="0">
                <a:effectLst/>
              </a:rPr>
            </a:br>
            <a:r>
              <a:rPr lang="ru-RU" sz="3100" i="0">
                <a:effectLst/>
              </a:rPr>
              <a:t>Формирование познавательного интереса к истории своей страны, формировать у детей патриотические чувства, любовь и уважение к защитникам Родины. Поощрять желание подражать их смелости, ловкости, отваге, в стремлении быть похожими на них.</a:t>
            </a:r>
            <a:br>
              <a:rPr lang="ru-RU" sz="3100"/>
            </a:br>
            <a:br>
              <a:rPr lang="ru-RU" sz="3100"/>
            </a:br>
            <a:r>
              <a:rPr lang="ru-RU" sz="3100" i="0">
                <a:effectLst/>
              </a:rPr>
              <a:t>￼￼￼￼￼￼￼￼￼￼￼￼￼￼￼￼￼￼￼￼￼</a:t>
            </a:r>
            <a:r>
              <a:rPr lang="ru-RU" b="0" i="0">
                <a:solidFill>
                  <a:srgbClr val="4D88CE"/>
                </a:solidFill>
                <a:effectLst/>
                <a:latin typeface="Circe"/>
              </a:rPr>
              <a:t>￼￼￼￼￼￼￼￼￼￼￼￼￼￼￼￼￼￼￼￼￼￼￼￼￼￼￼￼￼￼￼￼￼￼￼￼￼￼￼￼￼￼￼￼￼￼￼￼￼￼￼￼￼￼￼￼￼￼￼￼￼￼￼￼￼￼￼￼￼￼￼￼￼￼￼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483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A6210D7-5BD7-A844-BA80-7B4398841E4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5988844" cy="5584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9D2CC510-B35F-7341-9F6C-F8C6040A9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438" y="-2"/>
            <a:ext cx="6101240" cy="5584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524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D4EEFEF8-7374-E24C-A4F2-466203A98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781" y="-107154"/>
            <a:ext cx="7965282" cy="5691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451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F6D1B-3368-0946-90C1-CC7CF4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4906" y="-2"/>
            <a:ext cx="2893219" cy="3821908"/>
          </a:xfrm>
        </p:spPr>
        <p:txBody>
          <a:bodyPr>
            <a:normAutofit/>
          </a:bodyPr>
          <a:lstStyle/>
          <a:p>
            <a:r>
              <a:rPr lang="ru-RU" sz="3600">
                <a:ea typeface="Rockwell Nova Extra Bold" panose="02000000000000000000" pitchFamily="2" charset="0"/>
                <a:cs typeface="Angsana New" panose="02020603050405020304" pitchFamily="18" charset="-34"/>
              </a:rPr>
              <a:t>Какой праздник отмечает вся страна в мае? 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96E535D4-2972-974E-A437-5F3BC78F739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-2"/>
            <a:ext cx="8833041" cy="5191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2EF38C-3CD6-8847-B296-A4B106D31188}"/>
              </a:ext>
            </a:extLst>
          </p:cNvPr>
          <p:cNvSpPr txBox="1"/>
          <p:nvPr/>
        </p:nvSpPr>
        <p:spPr>
          <a:xfrm>
            <a:off x="3027164" y="3244334"/>
            <a:ext cx="6137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/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77815B-6F6E-3243-A3FA-6F985C881AED}"/>
              </a:ext>
            </a:extLst>
          </p:cNvPr>
          <p:cNvSpPr txBox="1"/>
          <p:nvPr/>
        </p:nvSpPr>
        <p:spPr>
          <a:xfrm>
            <a:off x="3027164" y="3244334"/>
            <a:ext cx="6137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2776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D48594-65A4-7D4A-9BE9-2FDD5FD54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54" y="511969"/>
            <a:ext cx="6050781" cy="250031"/>
          </a:xfrm>
        </p:spPr>
        <p:txBody>
          <a:bodyPr>
            <a:normAutofit fontScale="90000"/>
          </a:bodyPr>
          <a:lstStyle/>
          <a:p>
            <a:r>
              <a:rPr lang="ru-RU"/>
              <a:t>«день победы!»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79A4EC-DF6B-9D46-B7C2-86F61B9D5DD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84094" y="15828"/>
            <a:ext cx="5643562" cy="21502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i="0">
                <a:solidFill>
                  <a:schemeClr val="accent1"/>
                </a:solidFill>
                <a:effectLst/>
                <a:latin typeface="+mj-lt"/>
              </a:rPr>
              <a:t>Данный праздник является немного необычным, так как это праздник со слезами на глазах. Все радуются и празднуют победу, но одновременно плачут и вспоминают ужасы тех дней.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89D133A-1323-8B49-804C-EBE94CB85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95" y="904876"/>
            <a:ext cx="5283832" cy="4807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162A29A7-6282-D94F-A170-44E0405EE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927" y="2138360"/>
            <a:ext cx="6169979" cy="3484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1815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2EA713-8B3F-0249-A063-833550FF7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583405" y="-172563"/>
            <a:ext cx="3226593" cy="5869782"/>
          </a:xfrm>
        </p:spPr>
        <p:txBody>
          <a:bodyPr>
            <a:normAutofit/>
          </a:bodyPr>
          <a:lstStyle/>
          <a:p>
            <a:r>
              <a:rPr lang="ru-RU" sz="3600"/>
              <a:t>Давным давно, когда не было не вас не нас и даже ваших родителей, наша страна называлась Советский союз.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FC65CC6D-DCCA-B94F-BA7C-AE146D44872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940968" y="-1"/>
            <a:ext cx="8060531" cy="5560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9747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052FD-9162-CA43-BE19-38F12A6B6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938" y="-535780"/>
            <a:ext cx="6396965" cy="2190750"/>
          </a:xfrm>
        </p:spPr>
        <p:txBody>
          <a:bodyPr>
            <a:normAutofit/>
          </a:bodyPr>
          <a:lstStyle/>
          <a:p>
            <a:r>
              <a:rPr lang="ru-RU" sz="3200"/>
              <a:t>Все люди жили дружно и мирно!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03ECFDA-E55B-E146-A92E-B69BCEA43D3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328114" y="1084468"/>
            <a:ext cx="6570026" cy="4499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3DD7DDE-2ED6-D948-A4AF-D389514A9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57"/>
            <a:ext cx="5355125" cy="4954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6840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B2A21D-8D2C-E04B-885A-000DC4F82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39" y="285750"/>
            <a:ext cx="4103838" cy="4839892"/>
          </a:xfrm>
        </p:spPr>
        <p:txBody>
          <a:bodyPr>
            <a:normAutofit fontScale="90000"/>
          </a:bodyPr>
          <a:lstStyle/>
          <a:p>
            <a:pPr rtl="0"/>
            <a:r>
              <a:rPr lang="ru-RU" sz="1800" b="1" i="0" u="none" strike="noStrike">
                <a:effectLst/>
                <a:latin typeface="Trebuchet MS" panose="020B0603020202020204" pitchFamily="34" charset="0"/>
              </a:rPr>
              <a:t> </a:t>
            </a:r>
            <a:r>
              <a:rPr lang="ru-RU" sz="2400" i="0" u="none" strike="noStrike">
                <a:effectLst/>
              </a:rPr>
              <a:t> В тот далекий летний день  22 июня 1941 года люди занимались обычными для себя делами. Школьники готовились к выпускному вечеру. Девчонки строили шалаши и играли в "дочки-матери", непоседливые мальчишки скакали верхом на деревянных лошадках, представляя себя красноармейцами. И никто не подозревал, что и приятные хлопоты, и задорные игры, и многие жизни перечеркнет одно страшное слово – война.</a:t>
            </a:r>
            <a:endParaRPr lang="ru-RU" sz="2400">
              <a:effectLst/>
            </a:endParaRP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C5F43B52-AF90-CD40-B5CF-86B3782F7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268" y="285750"/>
            <a:ext cx="7740393" cy="5131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3848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1331E35-3D75-8040-BE1E-940762A0064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04874" y="0"/>
            <a:ext cx="9882188" cy="5655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00532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31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Главное мероприятие</vt:lpstr>
      <vt:lpstr> </vt:lpstr>
      <vt:lpstr>Тема:</vt:lpstr>
      <vt:lpstr>Цель:  Формирование познавательного интереса к истории своей страны, формировать у детей патриотические чувства, любовь и уважение к защитникам Родины. Поощрять желание подражать их смелости, ловкости, отваге, в стремлении быть похожими на них.  ￼￼￼￼￼￼￼￼￼￼￼￼￼￼￼￼￼￼￼￼￼￼￼￼￼￼￼￼￼￼￼￼￼￼￼￼￼￼￼￼￼￼￼￼￼￼￼￼￼￼￼￼￼￼￼￼￼￼￼￼￼￼￼￼￼￼￼￼￼￼￼￼￼￼￼￼￼￼￼￼￼￼￼￼￼￼￼￼￼￼￼￼￼￼￼￼</vt:lpstr>
      <vt:lpstr>Какой праздник отмечает вся страна в мае? </vt:lpstr>
      <vt:lpstr>«день победы!» </vt:lpstr>
      <vt:lpstr>Давным давно, когда не было не вас не нас и даже ваших родителей, наша страна называлась Советский союз.</vt:lpstr>
      <vt:lpstr>Все люди жили дружно и мирно! </vt:lpstr>
      <vt:lpstr>  В тот далекий летний день  22 июня 1941 года люди занимались обычными для себя делами. Школьники готовились к выпускному вечеру. Девчонки строили шалаши и играли в "дочки-матери", непоседливые мальчишки скакали верхом на деревянных лошадках, представляя себя красноармейцами. И никто не подозревал, что и приятные хлопоты, и задорные игры, и многие жизни перечеркнет одно страшное слово – война.</vt:lpstr>
      <vt:lpstr>Презентация PowerPoint</vt:lpstr>
      <vt:lpstr>июньским утром 1941 года мирную жизнь нарушил гул летящих вражеских самолётов и взрывы снарядов. </vt:lpstr>
      <vt:lpstr>Презентация PowerPoint</vt:lpstr>
      <vt:lpstr>22 июня 1941 года по всей стране радио разносит сообщение советского правительства о вероломном нападении фашистской Германии на Советский Союз. Началась Великая Отечественная война. </vt:lpstr>
      <vt:lpstr>Презентация PowerPoint</vt:lpstr>
      <vt:lpstr>Горе и страх обрушились на людей: детей, женщин, стариков. </vt:lpstr>
      <vt:lpstr>Миллионы мужчин отправились защищать родину</vt:lpstr>
      <vt:lpstr>Они доблестно сражались и отдавали свои жизни за то, чтобы мы жили в мире</vt:lpstr>
      <vt:lpstr>Было трудно, но Советские войска  разгромили  вражеские силы Германии, установив знамя победы над Рейхстагом!</vt:lpstr>
      <vt:lpstr>Война закончилась!!! Радость, смех и слезы…</vt:lpstr>
      <vt:lpstr>Очень ДОРОГОЙ ценой досталась им победа! Огромное СПАСИБО и низкий Вам поклон, дорогие ветераны!</vt:lpstr>
      <vt:lpstr>Георгиевская лента- символ  Дня Победы  Георгиевская ленточка- биколор  (двуцвет) Оранжевый и черный цвета. Черный цвет означает- дым, Оранжевый- пламя.</vt:lpstr>
      <vt:lpstr>Мы помним о подвигах наших воинов</vt:lpstr>
      <vt:lpstr>Монумент-  «Родина- мать зовет»</vt:lpstr>
      <vt:lpstr>«Поклонная гора» в Москве</vt:lpstr>
      <vt:lpstr>Вечный огонь на могиле неизвестного солдата</vt:lpstr>
      <vt:lpstr>Монумент- «Защитники Москвы»</vt:lpstr>
      <vt:lpstr>Каждый год 9 мая, во всех городах проходит Парад Победы</vt:lpstr>
      <vt:lpstr>Бессмертный полк </vt:lpstr>
      <vt:lpstr>Праздничный салют в мае 1945 года</vt:lpstr>
      <vt:lpstr>Праздничный салют наших дней.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fedoseeva1985t@mail.ru</dc:creator>
  <cp:lastModifiedBy>fedoseeva1985t@mail.ru</cp:lastModifiedBy>
  <cp:revision>38</cp:revision>
  <dcterms:created xsi:type="dcterms:W3CDTF">2020-04-10T06:00:38Z</dcterms:created>
  <dcterms:modified xsi:type="dcterms:W3CDTF">2020-04-23T15:32:53Z</dcterms:modified>
</cp:coreProperties>
</file>